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slide+xml" PartName="/ppt/slides/slide57.xml"/>
  <Override ContentType="application/vnd.openxmlformats-officedocument.presentationml.slide+xml" PartName="/ppt/slides/slide58.xml"/>
  <Override ContentType="application/vnd.openxmlformats-officedocument.presentationml.slide+xml" PartName="/ppt/slides/slide59.xml"/>
  <Override ContentType="application/vnd.openxmlformats-officedocument.presentationml.slide+xml" PartName="/ppt/slides/slide60.xml"/>
  <Override ContentType="application/vnd.openxmlformats-officedocument.presentationml.slide+xml" PartName="/ppt/slides/slide61.xml"/>
  <Override ContentType="application/vnd.openxmlformats-officedocument.presentationml.slide+xml" PartName="/ppt/slides/slide62.xml"/>
  <Override ContentType="application/vnd.openxmlformats-officedocument.presentationml.slide+xml" PartName="/ppt/slides/slide63.xml"/>
  <Override ContentType="application/vnd.openxmlformats-officedocument.presentationml.slide+xml" PartName="/ppt/slides/slide64.xml"/>
  <Override ContentType="application/vnd.openxmlformats-officedocument.presentationml.slide+xml" PartName="/ppt/slides/slide65.xml"/>
  <Override ContentType="application/vnd.openxmlformats-officedocument.presentationml.slide+xml" PartName="/ppt/slides/slide66.xml"/>
  <Override ContentType="application/vnd.openxmlformats-officedocument.presentationml.slide+xml" PartName="/ppt/slides/slide67.xml"/>
  <Override ContentType="application/vnd.openxmlformats-officedocument.presentationml.slide+xml" PartName="/ppt/slides/slide6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</p:sldIdLst>
  <p:sldSz cx="18288000" cy="10287000"/>
  <p:notesSz cx="6858000" cy="9144000"/>
  <p:embeddedFontLst>
    <p:embeddedFont>
      <p:font typeface="League Spartan" charset="1" panose="00000800000000000000"/>
      <p:regular r:id="rId74"/>
    </p:embeddedFont>
    <p:embeddedFont>
      <p:font typeface="Arimo" charset="1" panose="020B0604020202020204"/>
      <p:regular r:id="rId7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slides/slide52.xml" Type="http://schemas.openxmlformats.org/officeDocument/2006/relationships/slide"/><Relationship Id="rId58" Target="slides/slide53.xml" Type="http://schemas.openxmlformats.org/officeDocument/2006/relationships/slide"/><Relationship Id="rId59" Target="slides/slide54.xml" Type="http://schemas.openxmlformats.org/officeDocument/2006/relationships/slide"/><Relationship Id="rId6" Target="slides/slide1.xml" Type="http://schemas.openxmlformats.org/officeDocument/2006/relationships/slide"/><Relationship Id="rId60" Target="slides/slide55.xml" Type="http://schemas.openxmlformats.org/officeDocument/2006/relationships/slide"/><Relationship Id="rId61" Target="slides/slide56.xml" Type="http://schemas.openxmlformats.org/officeDocument/2006/relationships/slide"/><Relationship Id="rId62" Target="slides/slide57.xml" Type="http://schemas.openxmlformats.org/officeDocument/2006/relationships/slide"/><Relationship Id="rId63" Target="slides/slide58.xml" Type="http://schemas.openxmlformats.org/officeDocument/2006/relationships/slide"/><Relationship Id="rId64" Target="slides/slide59.xml" Type="http://schemas.openxmlformats.org/officeDocument/2006/relationships/slide"/><Relationship Id="rId65" Target="slides/slide60.xml" Type="http://schemas.openxmlformats.org/officeDocument/2006/relationships/slide"/><Relationship Id="rId66" Target="slides/slide61.xml" Type="http://schemas.openxmlformats.org/officeDocument/2006/relationships/slide"/><Relationship Id="rId67" Target="slides/slide62.xml" Type="http://schemas.openxmlformats.org/officeDocument/2006/relationships/slide"/><Relationship Id="rId68" Target="slides/slide63.xml" Type="http://schemas.openxmlformats.org/officeDocument/2006/relationships/slide"/><Relationship Id="rId69" Target="slides/slide64.xml" Type="http://schemas.openxmlformats.org/officeDocument/2006/relationships/slide"/><Relationship Id="rId7" Target="slides/slide2.xml" Type="http://schemas.openxmlformats.org/officeDocument/2006/relationships/slide"/><Relationship Id="rId70" Target="slides/slide65.xml" Type="http://schemas.openxmlformats.org/officeDocument/2006/relationships/slide"/><Relationship Id="rId71" Target="slides/slide66.xml" Type="http://schemas.openxmlformats.org/officeDocument/2006/relationships/slide"/><Relationship Id="rId72" Target="slides/slide67.xml" Type="http://schemas.openxmlformats.org/officeDocument/2006/relationships/slide"/><Relationship Id="rId73" Target="slides/slide68.xml" Type="http://schemas.openxmlformats.org/officeDocument/2006/relationships/slide"/><Relationship Id="rId74" Target="fonts/font74.fntdata" Type="http://schemas.openxmlformats.org/officeDocument/2006/relationships/font"/><Relationship Id="rId75" Target="fonts/font75.fntdata" Type="http://schemas.openxmlformats.org/officeDocument/2006/relationships/font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3535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81354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4282420" y="0"/>
                </a:moveTo>
                <a:lnTo>
                  <a:pt x="0" y="0"/>
                </a:lnTo>
                <a:lnTo>
                  <a:pt x="0" y="8229600"/>
                </a:lnTo>
                <a:lnTo>
                  <a:pt x="4282420" y="8229600"/>
                </a:lnTo>
                <a:lnTo>
                  <a:pt x="428242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56792" y="4861242"/>
            <a:ext cx="13574416" cy="1574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49"/>
              </a:lnSpc>
            </a:pPr>
            <a:r>
              <a:rPr lang="en-US" sz="11367" spc="113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ARTIKEL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2467517" y="6745731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1624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4886613"/>
            <a:ext cx="13774065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Feminin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2829213"/>
            <a:ext cx="13774065" cy="557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Nominativ : die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Akkusativ : die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 : der</a:t>
            </a:r>
          </a:p>
          <a:p>
            <a:pPr algn="l">
              <a:lnSpc>
                <a:spcPts val="1081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3393" y="5308376"/>
            <a:ext cx="13774065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Neutral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3393" y="3250976"/>
            <a:ext cx="13774065" cy="557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Nominativ : das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Akkusativ : das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 : dem</a:t>
            </a:r>
          </a:p>
          <a:p>
            <a:pPr algn="l">
              <a:lnSpc>
                <a:spcPts val="1081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3393" y="5308376"/>
            <a:ext cx="13774065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Plural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3393" y="3250976"/>
            <a:ext cx="13774065" cy="557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Nominativ : 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die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Akk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usativ : die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 : den</a:t>
            </a:r>
          </a:p>
          <a:p>
            <a:pPr algn="l">
              <a:lnSpc>
                <a:spcPts val="1081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3393" y="3776478"/>
            <a:ext cx="13774065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Nominativ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Maskulin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3393" y="2598628"/>
            <a:ext cx="13774065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Der Hund schläft.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763393" y="4634168"/>
            <a:ext cx="13774065" cy="164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60"/>
              </a:lnSpc>
            </a:pPr>
            <a:r>
              <a:rPr lang="ar-EG" sz="6000" spc="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الكلب ينام</a:t>
            </a:r>
            <a:r>
              <a:rPr lang="en-US" sz="6000" spc="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6360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598628"/>
            <a:ext cx="15976061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Der Arzt hilft der Frau.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931047"/>
            <a:ext cx="13774065" cy="1181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الطبيب يساعد المرأة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912828"/>
            <a:ext cx="15976061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Der Bauer arbeitet auf dem Feld.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931047"/>
            <a:ext cx="13774065" cy="1181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الفلاح يعمل في الحقل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4731927"/>
            <a:ext cx="13774065" cy="179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55"/>
              </a:lnSpc>
            </a:pPr>
            <a:r>
              <a:rPr lang="en-US" sz="12599" spc="125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Nominativ</a:t>
            </a:r>
            <a:r>
              <a:rPr lang="en-US" sz="12599" spc="125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912828"/>
            <a:ext cx="15976061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Akkusativ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Maskulin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598628"/>
            <a:ext cx="15976061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sehe den Mann.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931047"/>
            <a:ext cx="13774065" cy="1181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أرى الرجل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912828"/>
            <a:ext cx="15976061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Der Hund hört den Lärm.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931047"/>
            <a:ext cx="13774065" cy="1181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الكلب يسمع الضجيج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598628"/>
            <a:ext cx="15976061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Sie trinkt den Kaffee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645297"/>
            <a:ext cx="13774065" cy="175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هي تشرب القهوة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598628"/>
            <a:ext cx="15976061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Sie trinkt den Kaffee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645297"/>
            <a:ext cx="13774065" cy="175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هي تشرب القهوة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598628"/>
            <a:ext cx="15976061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brauche den Stift.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645297"/>
            <a:ext cx="13774065" cy="175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أحتاج القلم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3393" y="4462278"/>
            <a:ext cx="13774065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 – Maskulin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912828"/>
            <a:ext cx="15976061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gebe dem Lehrer das Buch.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645297"/>
            <a:ext cx="13774065" cy="175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أعطي الأستاذ الكتاب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912828"/>
            <a:ext cx="15976061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Er spricht mit dem Freund.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645297"/>
            <a:ext cx="13774065" cy="175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هو يتحدث مع الصديق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912828"/>
            <a:ext cx="15976061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Er spricht mit dem Freund.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645297"/>
            <a:ext cx="13774065" cy="175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هو يتحدث مع الصديق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2143413"/>
            <a:ext cx="13774065" cy="694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Masculine : 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der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Fe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minine : die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Neutral : das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Plural : die</a:t>
            </a:r>
          </a:p>
          <a:p>
            <a:pPr algn="l">
              <a:lnSpc>
                <a:spcPts val="1081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912828"/>
            <a:ext cx="15976061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schreibe dem Vater eine Nachricht.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7216797"/>
            <a:ext cx="13774065" cy="609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أكتب رسالة للأب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912828"/>
            <a:ext cx="15976061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schreibe dem Vater eine Nachricht.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7216797"/>
            <a:ext cx="13774065" cy="609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أكتب رسالة للأب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3393" y="4462278"/>
            <a:ext cx="13774065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Plural– nominativ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598628"/>
            <a:ext cx="15976061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Die Männer sind hier.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645297"/>
            <a:ext cx="13774065" cy="175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الرجال هنا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598628"/>
            <a:ext cx="15976061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Die Männer sind hier.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645297"/>
            <a:ext cx="13774065" cy="175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الرجال هنا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912828"/>
            <a:ext cx="15976061" cy="282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AKKUSATIV - Maskulin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6428" y="6645297"/>
            <a:ext cx="13774065" cy="175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58"/>
              </a:lnSpc>
            </a:pPr>
            <a:r>
              <a:rPr lang="ar-EG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الرجال هنا</a:t>
            </a:r>
            <a:r>
              <a:rPr lang="en-US" sz="4300" spc="43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r">
              <a:lnSpc>
                <a:spcPts val="4558"/>
              </a:lnSpc>
            </a:pPr>
          </a:p>
          <a:p>
            <a:pPr algn="r">
              <a:lnSpc>
                <a:spcPts val="4558"/>
              </a:lnSpc>
            </a:pP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359484"/>
            <a:ext cx="15976061" cy="1935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sehe den Mann.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أرى الرجل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88615"/>
            <a:ext cx="15976061" cy="8793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Feminin -Akk.</a:t>
            </a: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ch sehe die Frau.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أرى المرأة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874415"/>
            <a:ext cx="15976061" cy="7422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Neutrum -Akk.</a:t>
            </a: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sehe das Kind.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أرى الطفل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874415"/>
            <a:ext cx="15976061" cy="7422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Plural -Akk.</a:t>
            </a: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sehe die Kinder.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أرى الأطفال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4731927"/>
            <a:ext cx="13774065" cy="179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55"/>
              </a:lnSpc>
            </a:pPr>
            <a:r>
              <a:rPr lang="en-US" sz="12599" spc="125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Akkusativ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88615"/>
            <a:ext cx="15976061" cy="8793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 -Maskulin </a:t>
            </a: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gebe dem Mann das Buch.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أعطي الرجل الكتاب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88615"/>
            <a:ext cx="15976061" cy="8793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 -Feminin </a:t>
            </a: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gebe der Frau das Buch.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أعطي المرأة الكتاب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88615"/>
            <a:ext cx="15976061" cy="8793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 -Neutrum </a:t>
            </a: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gebe dem Kind das Buch.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أعطي الطفل الكتاب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88615"/>
            <a:ext cx="15976061" cy="8793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 -Plural </a:t>
            </a: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gebe den Kindern das Buch.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أعطي الأطفال الكتاب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560215"/>
            <a:ext cx="15976061" cy="605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Der Mann arbeitet.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الرجل يعمل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Mann: Nominativ – Maskulin</a:t>
            </a: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931815"/>
            <a:ext cx="15976061" cy="330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Die Frau kocht.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المرأة تطبخ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Fr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au: Nominativ – Feminin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931815"/>
            <a:ext cx="15976061" cy="330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Das Kind spielt.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الطفل يلعب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Kind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Nominativ – Neutrum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931815"/>
            <a:ext cx="15976061" cy="330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Die Kinder spielen.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الأطفال يلعبون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Kinder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Nominativ – Plural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931815"/>
            <a:ext cx="15976061" cy="330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sehe den Mann.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أرى الرجل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Mann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Akkusativ – Maskulin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931815"/>
            <a:ext cx="15976061" cy="330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sehe die Frau.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أنا أرى المرأة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Frau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Akkusativ – Feminin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2143413"/>
            <a:ext cx="13774065" cy="694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Masculine : 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den ❗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Fe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minine : die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Neutral : das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Plural : die</a:t>
            </a:r>
          </a:p>
          <a:p>
            <a:pPr algn="l">
              <a:lnSpc>
                <a:spcPts val="1081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931815"/>
            <a:ext cx="15976061" cy="330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kaufe das Auto.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أشتري السيارة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Auto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Akkusativ – Neutrum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931815"/>
            <a:ext cx="15976061" cy="330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sehe die Kinder.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أرى الأطفال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Kinder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Akkusativ – Plural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246015"/>
            <a:ext cx="15976061" cy="4679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gebe dem Mann das Buch.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أعطي الرجل الكتاب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Mann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Maskulin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246015"/>
            <a:ext cx="15976061" cy="4679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helfe der Frau.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أساعد المرأة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Frau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Feminin</a:t>
            </a: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931815"/>
            <a:ext cx="15976061" cy="330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danke dem Kind.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أشكر الطفل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Kind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Neutrum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246015"/>
            <a:ext cx="15976061" cy="4679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gebe den Kindern Wasser.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أعطي الأطفال ماءً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Kindern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Plural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874415"/>
            <a:ext cx="15976061" cy="7422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Der Lehrer erklärt die Lektion.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المعلم يشرح الدرس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Lehrer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Nominativ – Maskulin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Lektion: Akkusativ – Feminin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874415"/>
            <a:ext cx="15976061" cy="7422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Die Mutter kauft das Brot.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الأم تشتري الخبز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Mutter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Nominativ – Feminin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Brot: Akkusativ – Neutrum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874415"/>
            <a:ext cx="15976061" cy="7422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Das Mädchen liest ein Buch.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الفتاة تقرأ كتابًا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Mädchen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Nominativ – Neutrum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Buch: Akkusativ – Neutrum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874415"/>
            <a:ext cx="15976061" cy="7422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Die Schüler machen die Hausaufgaben.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التلاميذ ينجزون الواجبات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Schüler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Nominativ – Plural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Hausaufgaben: Akkusativ – Plural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4731927"/>
            <a:ext cx="13774065" cy="179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55"/>
              </a:lnSpc>
            </a:pPr>
            <a:r>
              <a:rPr lang="en-US" sz="12599" spc="125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874415"/>
            <a:ext cx="15976061" cy="7422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gebe dem Lehrer das Heft.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أعطي المعلم الدفتر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Lehrer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Maskulin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Heft: Akkusativ – Neutrum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560215"/>
            <a:ext cx="15976061" cy="605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Sie hilft der Mutter.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هي تساعد الأم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Mutter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Feminin</a:t>
            </a:r>
          </a:p>
          <a:p>
            <a:pPr algn="l">
              <a:lnSpc>
                <a:spcPts val="4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931815"/>
            <a:ext cx="15976061" cy="330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Er dankt dem Freund.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هو يشكر الصديق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4239"/>
              </a:lnSpc>
            </a:pP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Freund</a:t>
            </a:r>
            <a:r>
              <a:rPr lang="en-US" sz="3999" spc="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Maskulin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653304"/>
            <a:ext cx="15976061" cy="5855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Wir zeigen den Kindern den Film.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نري الأطفال الفيلم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Kindern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Plural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Film: Akkusativ – Maskulin</a:t>
            </a:r>
          </a:p>
          <a:p>
            <a:pPr algn="l">
              <a:lnSpc>
                <a:spcPts val="2226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210516"/>
            <a:ext cx="15976061" cy="4740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Der Hund frisst das Fleisch.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الكلب يأكل اللحم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Hund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Nominativ – Maskulin</a:t>
            </a:r>
          </a:p>
          <a:p>
            <a:pPr algn="l">
              <a:lnSpc>
                <a:spcPts val="2226"/>
              </a:lnSpc>
            </a:pPr>
            <a:r>
              <a:rPr lang="en-US" sz="2100" spc="21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Fleisch: Akkusativ – Neutrum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210516"/>
            <a:ext cx="15976061" cy="4740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Die Katze trinkt die Milch.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القطة تشرب الحليب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Katze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Nominativ – Feminin</a:t>
            </a:r>
          </a:p>
          <a:p>
            <a:pPr algn="l">
              <a:lnSpc>
                <a:spcPts val="2226"/>
              </a:lnSpc>
            </a:pPr>
            <a:r>
              <a:rPr lang="en-US" sz="2100" spc="21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Milch: Akkusativ – Feminin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2767729"/>
            <a:ext cx="15976061" cy="362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Das Auto gehört dem Mann.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السيارة تعود للرجل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Auto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Nominativ – Neutrum</a:t>
            </a:r>
          </a:p>
          <a:p>
            <a:pPr algn="l">
              <a:lnSpc>
                <a:spcPts val="2226"/>
              </a:lnSpc>
            </a:pPr>
            <a:r>
              <a:rPr lang="en-US" sz="2100" spc="21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Mann: Dativ – Maskulin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653304"/>
            <a:ext cx="15976061" cy="5855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schenke der Frau die Blumen.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أهدي المرأة الزهور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Frau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Feminin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Blumen: Akkusativ – Plural</a:t>
            </a:r>
          </a:p>
          <a:p>
            <a:pPr algn="l">
              <a:lnSpc>
                <a:spcPts val="2226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3239" y="1653304"/>
            <a:ext cx="15976061" cy="5855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Ich schenke der Frau die Blumen.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ar-EG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rtl val="true"/>
              </a:rPr>
              <a:t>أهدي المرأة الزهور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Frau</a:t>
            </a: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: Dativ – Feminin</a:t>
            </a:r>
          </a:p>
          <a:p>
            <a:pPr algn="l">
              <a:lnSpc>
                <a:spcPts val="8797"/>
              </a:lnSpc>
            </a:pPr>
            <a:r>
              <a:rPr lang="en-US" sz="8299" spc="82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Blumen: Akkusativ – Plural</a:t>
            </a:r>
          </a:p>
          <a:p>
            <a:pPr algn="l">
              <a:lnSpc>
                <a:spcPts val="2226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2143413"/>
            <a:ext cx="13774065" cy="694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Masculine : 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dem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Fe</a:t>
            </a: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minine : der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Neutral : dem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Plural : den</a:t>
            </a:r>
          </a:p>
          <a:p>
            <a:pPr algn="l">
              <a:lnSpc>
                <a:spcPts val="1081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4886613"/>
            <a:ext cx="13774065" cy="145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Maskulin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6967" y="2829213"/>
            <a:ext cx="13774065" cy="557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Nominativ: der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Akkusativ : den</a:t>
            </a:r>
          </a:p>
          <a:p>
            <a:pPr algn="l">
              <a:lnSpc>
                <a:spcPts val="10811"/>
              </a:lnSpc>
            </a:pPr>
            <a:r>
              <a:rPr lang="en-US" sz="10199" spc="101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Dativ : dem</a:t>
            </a:r>
          </a:p>
          <a:p>
            <a:pPr algn="l">
              <a:lnSpc>
                <a:spcPts val="1081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DAG_q8hNIMU</dc:identifier>
  <dcterms:modified xsi:type="dcterms:W3CDTF">2011-08-01T06:04:30Z</dcterms:modified>
  <cp:revision>1</cp:revision>
  <dc:title>Artikel</dc:title>
</cp:coreProperties>
</file>

<file path=docProps/thumbnail.jpeg>
</file>